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39"/>
  </p:notesMasterIdLst>
  <p:sldIdLst>
    <p:sldId id="273" r:id="rId2"/>
    <p:sldId id="1213" r:id="rId3"/>
    <p:sldId id="1214" r:id="rId4"/>
    <p:sldId id="1215" r:id="rId5"/>
    <p:sldId id="1216" r:id="rId6"/>
    <p:sldId id="1217" r:id="rId7"/>
    <p:sldId id="1218" r:id="rId8"/>
    <p:sldId id="1219" r:id="rId9"/>
    <p:sldId id="1220" r:id="rId10"/>
    <p:sldId id="1221" r:id="rId11"/>
    <p:sldId id="1222" r:id="rId12"/>
    <p:sldId id="1198" r:id="rId13"/>
    <p:sldId id="1207" r:id="rId14"/>
    <p:sldId id="1208" r:id="rId15"/>
    <p:sldId id="1212" r:id="rId16"/>
    <p:sldId id="1209" r:id="rId17"/>
    <p:sldId id="1210" r:id="rId18"/>
    <p:sldId id="1211" r:id="rId19"/>
    <p:sldId id="1206" r:id="rId20"/>
    <p:sldId id="1199" r:id="rId21"/>
    <p:sldId id="1200" r:id="rId22"/>
    <p:sldId id="1201" r:id="rId23"/>
    <p:sldId id="1202" r:id="rId24"/>
    <p:sldId id="1203" r:id="rId25"/>
    <p:sldId id="1204" r:id="rId26"/>
    <p:sldId id="1223" r:id="rId27"/>
    <p:sldId id="1224" r:id="rId28"/>
    <p:sldId id="1225" r:id="rId29"/>
    <p:sldId id="1226" r:id="rId30"/>
    <p:sldId id="1227" r:id="rId31"/>
    <p:sldId id="1228" r:id="rId32"/>
    <p:sldId id="1229" r:id="rId33"/>
    <p:sldId id="1230" r:id="rId34"/>
    <p:sldId id="1231" r:id="rId35"/>
    <p:sldId id="1232" r:id="rId36"/>
    <p:sldId id="1233" r:id="rId37"/>
    <p:sldId id="120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85" d="100"/>
          <a:sy n="85" d="100"/>
        </p:scale>
        <p:origin x="90" y="324"/>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12/23/2025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1044881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3534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385338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1932892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4155127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20296101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3253578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3978547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1776609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63752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080134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1013797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02007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1410039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449043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151178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3976801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323708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2431252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88676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558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77181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ru.wikipedia.org/wiki/%D0%90%D0%B3%D1%80%D0%B5%D0%B3%D0%B8%D1%80%D0%BE%D0%B2%D0%B0%D0%BD%D0%B8%D0%B5_(%D0%BF%D1%80%D0%BE%D0%B3%D1%80%D0%B0%D0%BC%D0%BC%D0%B8%D1%80%D0%BE%D0%B2%D0%B0%D0%BD%D0%B8%D0%B5)"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ru.wikipedia.org/wiki/%D0%9F%D0%BE%D1%80%D0%BE%D0%B6%D0%B4%D0%B0%D1%8E%D1%89%D0%B8%D0%B5_%D1%88%D0%B0%D0%B1%D0%BB%D0%BE%D0%BD%D1%8B_%D0%BF%D1%80%D0%BE%D0%B5%D0%BA%D1%82%D0%B8%D1%80%D0%BE%D0%B2%D0%B0%D0%BD%D0%B8%D1%8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ru.wikipedia.org/wiki/%D0%9F%D1%80%D0%B5%D1%86%D0%B5%D0%B4%D0%B5%D0%BD%D1%82_(U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ru.wikipedia.org/wiki/%D0%97%D0%B0%D1%86%D0%B5%D0%BF%D0%BB%D0%B5%D0%BD%D0%B8%D0%B5_(%D0%BF%D1%80%D0%BE%D0%B3%D1%80%D0%B0%D0%BC%D0%BC%D0%B8%D1%80%D0%BE%D0%B2%D0%B0%D0%BD%D0%B8%D0%B5)"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u.wikipedia.org/wiki/%D0%A1%D0%B2%D1%8F%D0%B7%D0%BD%D0%BE%D1%81%D1%82%D1%8C_(%D0%BF%D1%80%D0%BE%D0%B3%D1%80%D0%B0%D0%BC%D0%BC%D0%B8%D1%80%D0%BE%D0%B2%D0%B0%D0%BD%D0%B8%D0%B5)"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ru.wikipedia.org/wiki/%D0%9C%D0%BE%D0%B4%D1%83%D0%BB%D1%8C_(%D0%BF%D1%80%D0%BE%D0%B3%D1%80%D0%B0%D0%BC%D0%BC%D0%B8%D1%80%D0%BE%D0%B2%D0%B0%D0%BD%D0%B8%D0%B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ru.wikipedia.org/wiki/%D0%9F%D0%BE%D0%BB%D0%B8%D0%BC%D0%BE%D1%80%D1%84%D0%B8%D0%B7%D0%BC_(%D0%B8%D0%BD%D1%84%D0%BE%D1%80%D0%BC%D0%B0%D1%82%D0%B8%D0%BA%D0%B0)"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hyperlink" Target="https://ru.wikipedia.org/wiki/%D0%90%D0%B4%D0%B0%D0%BF%D1%82%D0%B5%D1%80_(%D1%88%D0%B0%D0%B1%D0%BB%D0%BE%D0%BD_%D0%BF%D1%80%D0%BE%D0%B5%D0%BA%D1%82%D0%B8%D1%80%D0%BE%D0%B2%D0%B0%D0%BD%D0%B8%D1%8F)" TargetMode="External"/><Relationship Id="rId4" Type="http://schemas.openxmlformats.org/officeDocument/2006/relationships/hyperlink" Target="https://ru.wikipedia.org/wiki/%D0%9F%D0%BE%D0%BB%D0%B8%D0%BC%D0%BE%D1%80%D1%84%D0%B8%D0%B7%D0%BC_(%D0%BF%D1%80%D0%BE%D0%B3%D1%80%D0%B0%D0%BC%D0%BC%D0%B8%D1%80%D0%BE%D0%B2%D0%B0%D0%BD%D0%B8%D0%B5)"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ru.wikipedia.org/wiki/%D0%9F%D1%80%D0%B5%D0%B4%D0%BC%D0%B5%D1%82%D0%BD%D0%B0%D1%8F_%D0%BE%D0%B1%D0%BB%D0%B0%D1%81%D1%82%D1%8C" TargetMode="External"/><Relationship Id="rId7" Type="http://schemas.openxmlformats.org/officeDocument/2006/relationships/hyperlink" Target="https://ru.wikipedia.org/wiki/Data_Access_Objec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ru.wikipedia.org/wiki/%D0%91%D0%B0%D0%B7%D0%B0_%D0%B4%D0%B0%D0%BD%D0%BD%D1%8B%D1%85" TargetMode="External"/><Relationship Id="rId5" Type="http://schemas.openxmlformats.org/officeDocument/2006/relationships/hyperlink" Target="https://ru.wikipedia.org/wiki/%D0%9F%D1%80%D0%B5%D0%B4%D0%BC%D0%B5%D1%82%D0%BD%D0%BE-%D0%BE%D1%80%D0%B8%D0%B5%D0%BD%D1%82%D0%B8%D1%80%D0%BE%D0%B2%D0%B0%D0%BD%D0%BD%D0%BE%D0%B5_%D0%BF%D1%80%D0%BE%D0%B5%D0%BA%D1%82%D0%B8%D1%80%D0%BE%D0%B2%D0%B0%D0%BD%D0%B8%D0%B5" TargetMode="External"/><Relationship Id="rId4" Type="http://schemas.openxmlformats.org/officeDocument/2006/relationships/hyperlink" Target="https://ru.wikipedia.org/wiki/%D0%9F%D0%BE%D0%B2%D1%82%D0%BE%D1%80%D0%BD%D0%BE%D0%B5_%D0%B8%D1%81%D0%BF%D0%BE%D0%BB%D1%8C%D0%B7%D0%BE%D0%B2%D0%B0%D0%BD%D0%B8%D0%B5_%D0%BA%D0%BE%D0%B4%D0%B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ru.wikipedia.org/wiki/%D0%9F%D0%BE%D1%81%D1%80%D0%B5%D0%B4%D0%BD%D0%B8%D0%BA_(%D1%88%D0%B0%D0%B1%D0%BB%D0%BE%D0%BD_%D0%BF%D1%80%D0%BE%D0%B5%D0%BA%D1%82%D0%B8%D1%80%D0%BE%D0%B2%D0%B0%D0%BD%D0%B8%D1%8F)"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ru.wikipedia.org/wiki/Model-view-controller"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ru.wikipedia.org/wiki/%D0%98%D0%BD%D1%82%D0%B5%D1%80%D1%84%D0%B5%D0%B9%D1%81_(%D0%BE%D0%B1%D1%8A%D0%B5%D0%BA%D1%82%D0%BD%D0%BE-%D0%BE%D1%80%D0%B8%D0%B5%D0%BD%D1%82%D0%B8%D1%80%D0%BE%D0%B2%D0%B0%D0%BD%D0%BD%D0%BE%D0%B5_%D0%BF%D1%80%D0%BE%D0%B3%D1%80%D0%B0%D0%BC%D0%BC%D0%B8%D1%80%D0%BE%D0%B2%D0%B0%D0%BD%D0%B8%D0%B5)"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a:t>
            </a:r>
            <a:r>
              <a:rPr lang="ru-RU" sz="2800" b="1" smtClean="0">
                <a:solidFill>
                  <a:schemeClr val="tx2">
                    <a:lumMod val="50000"/>
                  </a:schemeClr>
                </a:solidFill>
                <a:latin typeface="Bookman Old Style" panose="02050604050505020204" pitchFamily="18" charset="0"/>
                <a:cs typeface="Times New Roman" panose="02020603050405020304" pitchFamily="18" charset="0"/>
              </a:rPr>
              <a:t>3.</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Отношения между классами и объектами</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разработки ПО</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Примеры соблюдения и нарушения принципов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smtClean="0">
                <a:solidFill>
                  <a:schemeClr val="tx2">
                    <a:lumMod val="50000"/>
                  </a:schemeClr>
                </a:solidFill>
                <a:latin typeface="Bookman Old Style" panose="02050604050505020204" pitchFamily="18" charset="0"/>
                <a:cs typeface="Times New Roman" panose="02020603050405020304" pitchFamily="18" charset="0"/>
              </a:rPr>
              <a:t>SOLID</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smtClean="0">
                <a:solidFill>
                  <a:schemeClr val="tx2">
                    <a:lumMod val="50000"/>
                  </a:schemeClr>
                </a:solidFill>
                <a:latin typeface="Bookman Old Style" panose="02050604050505020204" pitchFamily="18" charset="0"/>
                <a:cs typeface="Times New Roman" panose="02020603050405020304" pitchFamily="18" charset="0"/>
              </a:rPr>
              <a:t>GRASP</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4061844437"/>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69324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803408966"/>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448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lIns="360000" rIns="360000">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77341281"/>
              </p:ext>
            </p:extLst>
          </p:nvPr>
        </p:nvGraphicFramePr>
        <p:xfrm>
          <a:off x="333829" y="0"/>
          <a:ext cx="11451772" cy="6866124"/>
        </p:xfrm>
        <a:graphic>
          <a:graphicData uri="http://schemas.openxmlformats.org/drawingml/2006/table">
            <a:tbl>
              <a:tblPr/>
              <a:tblGrid>
                <a:gridCol w="2165100">
                  <a:extLst>
                    <a:ext uri="{9D8B030D-6E8A-4147-A177-3AD203B41FA5}">
                      <a16:colId xmlns:a16="http://schemas.microsoft.com/office/drawing/2014/main" val="2643699640"/>
                    </a:ext>
                  </a:extLst>
                </a:gridCol>
                <a:gridCol w="9286672">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1999" cy="6186309"/>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4184924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731657" cy="6740307"/>
          </a:xfrm>
          <a:prstGeom prst="rect">
            <a:avLst/>
          </a:prstGeom>
        </p:spPr>
        <p:txBody>
          <a:bodyPr wrap="square" lIns="360000">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smtClean="0">
                <a:latin typeface="Bookman Old Style" panose="02050604050505020204" pitchFamily="18" charset="0"/>
              </a:rPr>
              <a:t>GRASP</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3672" y="654356"/>
            <a:ext cx="8466836" cy="6118977"/>
          </a:xfrm>
          <a:prstGeom prst="rect">
            <a:avLst/>
          </a:prstGeom>
        </p:spPr>
      </p:pic>
    </p:spTree>
    <p:extLst>
      <p:ext uri="{BB962C8B-B14F-4D97-AF65-F5344CB8AC3E}">
        <p14:creationId xmlns:p14="http://schemas.microsoft.com/office/powerpoint/2010/main" val="36664778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416320"/>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GRASP</a:t>
            </a:r>
            <a:r>
              <a:rPr lang="ru-RU" sz="2400" dirty="0">
                <a:latin typeface="Bookman Old Style" panose="02050604050505020204" pitchFamily="18" charset="0"/>
              </a:rPr>
              <a:t> (от англ. </a:t>
            </a:r>
            <a:r>
              <a:rPr lang="ru-RU" sz="2400" dirty="0" err="1">
                <a:latin typeface="Bookman Old Style" panose="02050604050505020204" pitchFamily="18" charset="0"/>
              </a:rPr>
              <a:t>General</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err="1">
                <a:latin typeface="Bookman Old Style" panose="02050604050505020204" pitchFamily="18" charset="0"/>
              </a:rPr>
              <a:t>Assignment</a:t>
            </a:r>
            <a:r>
              <a:rPr lang="ru-RU" sz="2400" dirty="0">
                <a:latin typeface="Bookman Old Style" panose="02050604050505020204" pitchFamily="18" charset="0"/>
              </a:rPr>
              <a:t> </a:t>
            </a:r>
            <a:r>
              <a:rPr lang="ru-RU" sz="2400" dirty="0" err="1">
                <a:latin typeface="Bookman Old Style" panose="02050604050505020204" pitchFamily="18" charset="0"/>
              </a:rPr>
              <a:t>Software</a:t>
            </a:r>
            <a:r>
              <a:rPr lang="ru-RU" sz="2400" dirty="0">
                <a:latin typeface="Bookman Old Style" panose="02050604050505020204" pitchFamily="18" charset="0"/>
              </a:rPr>
              <a:t> </a:t>
            </a:r>
            <a:r>
              <a:rPr lang="ru-RU" sz="2400" dirty="0" err="1">
                <a:latin typeface="Bookman Old Style" panose="02050604050505020204" pitchFamily="18" charset="0"/>
              </a:rPr>
              <a:t>Patterns</a:t>
            </a:r>
            <a:r>
              <a:rPr lang="ru-RU" sz="2400" dirty="0">
                <a:latin typeface="Bookman Old Style" panose="02050604050505020204" pitchFamily="18" charset="0"/>
              </a:rPr>
              <a:t> — шаблоны ПО для назначения главных ответственностей; также отсылает к англ. </a:t>
            </a:r>
            <a:r>
              <a:rPr lang="ru-RU" sz="2400" dirty="0" err="1">
                <a:latin typeface="Bookman Old Style" panose="02050604050505020204" pitchFamily="18" charset="0"/>
              </a:rPr>
              <a:t>grasp</a:t>
            </a:r>
            <a:r>
              <a:rPr lang="ru-RU" sz="2400" dirty="0">
                <a:latin typeface="Bookman Old Style" panose="02050604050505020204" pitchFamily="18" charset="0"/>
              </a:rPr>
              <a:t> — «способность быстрого восприятия, понимание, схватывание») — шаблоны, используемые в объектно-ориентированном проектировании для решения общих задач по назначению ответственностей классам и объектам.</a:t>
            </a:r>
            <a:endParaRPr lang="ru-RU" sz="2400" dirty="0" smtClean="0">
              <a:latin typeface="Bookman Old Style" panose="02050604050505020204" pitchFamily="18" charset="0"/>
            </a:endParaRPr>
          </a:p>
        </p:txBody>
      </p:sp>
    </p:spTree>
    <p:extLst>
      <p:ext uri="{BB962C8B-B14F-4D97-AF65-F5344CB8AC3E}">
        <p14:creationId xmlns:p14="http://schemas.microsoft.com/office/powerpoint/2010/main" val="22904408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marL="457200" indent="-457200" algn="just">
              <a:lnSpc>
                <a:spcPct val="150000"/>
              </a:lnSpc>
              <a:buAutoNum type="arabicPeriod"/>
            </a:pPr>
            <a:r>
              <a:rPr lang="ru-RU" sz="2400" b="1" dirty="0" smtClean="0">
                <a:solidFill>
                  <a:srgbClr val="101418"/>
                </a:solidFill>
                <a:latin typeface="Bookman Old Style" panose="02050604050505020204" pitchFamily="18" charset="0"/>
              </a:rPr>
              <a:t>Информационный </a:t>
            </a:r>
            <a:r>
              <a:rPr lang="ru-RU" sz="2400" b="1" dirty="0">
                <a:solidFill>
                  <a:srgbClr val="101418"/>
                </a:solidFill>
                <a:latin typeface="Bookman Old Style" panose="02050604050505020204" pitchFamily="18" charset="0"/>
              </a:rPr>
              <a:t>эксперт (</a:t>
            </a:r>
            <a:r>
              <a:rPr lang="ru-RU" sz="2400" b="1" dirty="0" err="1">
                <a:solidFill>
                  <a:srgbClr val="101418"/>
                </a:solidFill>
                <a:latin typeface="Bookman Old Style" panose="02050604050505020204" pitchFamily="18" charset="0"/>
              </a:rPr>
              <a:t>Information</a:t>
            </a:r>
            <a:r>
              <a:rPr lang="ru-RU" sz="2400" b="1" dirty="0">
                <a:solidFill>
                  <a:srgbClr val="101418"/>
                </a:solidFill>
                <a:latin typeface="Bookman Old Style" panose="02050604050505020204" pitchFamily="18" charset="0"/>
              </a:rPr>
              <a:t> </a:t>
            </a:r>
            <a:r>
              <a:rPr lang="ru-RU" sz="2400" b="1" dirty="0" err="1">
                <a:solidFill>
                  <a:srgbClr val="101418"/>
                </a:solidFill>
                <a:latin typeface="Bookman Old Style" panose="02050604050505020204" pitchFamily="18" charset="0"/>
              </a:rPr>
              <a:t>Expert</a:t>
            </a:r>
            <a:r>
              <a:rPr lang="ru-RU" sz="2400" b="1" dirty="0" smtClean="0">
                <a:solidFill>
                  <a:srgbClr val="101418"/>
                </a:solidFill>
                <a:latin typeface="Bookman Old Style" panose="02050604050505020204" pitchFamily="18" charset="0"/>
              </a:rPr>
              <a:t>)</a:t>
            </a:r>
            <a:endParaRPr lang="en-US" sz="2400" b="1" dirty="0" smtClean="0">
              <a:solidFill>
                <a:srgbClr val="101418"/>
              </a:solidFill>
              <a:latin typeface="Bookman Old Style" panose="02050604050505020204" pitchFamily="18" charset="0"/>
            </a:endParaRPr>
          </a:p>
          <a:p>
            <a:pPr algn="just">
              <a:lnSpc>
                <a:spcPct val="150000"/>
              </a:lnSpc>
            </a:pPr>
            <a:r>
              <a:rPr lang="ru-RU" sz="2400" dirty="0">
                <a:solidFill>
                  <a:srgbClr val="202122"/>
                </a:solidFill>
                <a:latin typeface="Bookman Old Style" panose="02050604050505020204" pitchFamily="18" charset="0"/>
              </a:rPr>
              <a:t>Обязанности должны быть назначены объекту, который владеет максимумом необходимой информации для выполнения обязанности. </a:t>
            </a:r>
            <a:r>
              <a:rPr lang="ru-RU" sz="2400" dirty="0" smtClean="0">
                <a:solidFill>
                  <a:srgbClr val="202122"/>
                </a:solidFill>
                <a:latin typeface="Bookman Old Style" panose="02050604050505020204" pitchFamily="18" charset="0"/>
              </a:rPr>
              <a:t>Этот </a:t>
            </a:r>
            <a:r>
              <a:rPr lang="ru-RU" sz="2400" dirty="0">
                <a:solidFill>
                  <a:srgbClr val="202122"/>
                </a:solidFill>
                <a:latin typeface="Bookman Old Style" panose="02050604050505020204" pitchFamily="18" charset="0"/>
              </a:rPr>
              <a:t>шаблон — самый очевидный и важный из девяти. Если его не учесть — получится </a:t>
            </a:r>
            <a:r>
              <a:rPr lang="ru-RU" sz="2400" b="1" dirty="0">
                <a:latin typeface="Bookman Old Style" panose="02050604050505020204" pitchFamily="18" charset="0"/>
              </a:rPr>
              <a:t>спагетти-код</a:t>
            </a:r>
            <a:r>
              <a:rPr lang="ru-RU" sz="2400" dirty="0">
                <a:solidFill>
                  <a:srgbClr val="202122"/>
                </a:solidFill>
                <a:latin typeface="Bookman Old Style" panose="02050604050505020204" pitchFamily="18" charset="0"/>
              </a:rPr>
              <a:t>, в котором трудно разобраться.</a:t>
            </a:r>
          </a:p>
          <a:p>
            <a:pPr algn="just">
              <a:lnSpc>
                <a:spcPct val="150000"/>
              </a:lnSpc>
            </a:pPr>
            <a:r>
              <a:rPr lang="ru-RU" sz="2400" dirty="0">
                <a:solidFill>
                  <a:srgbClr val="202122"/>
                </a:solidFill>
                <a:latin typeface="Bookman Old Style" panose="02050604050505020204" pitchFamily="18" charset="0"/>
              </a:rPr>
              <a:t>Локализация же ответственностей, проводимая согласно шаблону:</a:t>
            </a:r>
          </a:p>
          <a:p>
            <a:pPr algn="just">
              <a:lnSpc>
                <a:spcPct val="150000"/>
              </a:lnSpc>
              <a:buFont typeface="Arial" panose="020B0604020202020204" pitchFamily="34" charset="0"/>
              <a:buChar char="•"/>
            </a:pPr>
            <a:r>
              <a:rPr lang="ru-RU" sz="2400" dirty="0">
                <a:latin typeface="Bookman Old Style" panose="02050604050505020204" pitchFamily="18" charset="0"/>
              </a:rPr>
              <a:t>Повышает:</a:t>
            </a:r>
          </a:p>
          <a:p>
            <a:pPr marL="742950" lvl="1" indent="-285750" algn="just">
              <a:lnSpc>
                <a:spcPct val="150000"/>
              </a:lnSpc>
              <a:buFont typeface="Arial" panose="020B0604020202020204" pitchFamily="34" charset="0"/>
              <a:buChar char="•"/>
            </a:pPr>
            <a:r>
              <a:rPr lang="ru-RU" sz="2400" b="1" dirty="0">
                <a:latin typeface="Bookman Old Style" panose="02050604050505020204" pitchFamily="18" charset="0"/>
              </a:rPr>
              <a:t>Инкапсуляцию</a:t>
            </a:r>
            <a:r>
              <a:rPr lang="ru-RU" sz="2400" dirty="0">
                <a:latin typeface="Bookman Old Style" panose="02050604050505020204" pitchFamily="18" charset="0"/>
              </a:rPr>
              <a:t>;</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Простоту восприятия;</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Готовность компонентов к повторному использованию;</a:t>
            </a:r>
          </a:p>
          <a:p>
            <a:pPr algn="just">
              <a:lnSpc>
                <a:spcPct val="150000"/>
              </a:lnSpc>
              <a:buFont typeface="Arial" panose="020B0604020202020204" pitchFamily="34" charset="0"/>
              <a:buChar char="•"/>
            </a:pPr>
            <a:r>
              <a:rPr lang="ru-RU" sz="2400" dirty="0">
                <a:latin typeface="Bookman Old Style" panose="02050604050505020204" pitchFamily="18" charset="0"/>
              </a:rPr>
              <a:t>Снижает:</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степень </a:t>
            </a:r>
            <a:r>
              <a:rPr lang="ru-RU" sz="2400" b="1" dirty="0">
                <a:latin typeface="Bookman Old Style" panose="02050604050505020204" pitchFamily="18" charset="0"/>
              </a:rPr>
              <a:t>зацепления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0970586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solidFill>
                  <a:srgbClr val="101418"/>
                </a:solidFill>
                <a:latin typeface="Bookman Old Style" panose="02050604050505020204" pitchFamily="18" charset="0"/>
              </a:rPr>
              <a:t>2. Создатель (</a:t>
            </a:r>
            <a:r>
              <a:rPr lang="ru-RU" sz="2400" b="1" dirty="0" err="1">
                <a:solidFill>
                  <a:srgbClr val="101418"/>
                </a:solidFill>
                <a:latin typeface="Bookman Old Style" panose="02050604050505020204" pitchFamily="18" charset="0"/>
              </a:rPr>
              <a:t>Creator</a:t>
            </a:r>
            <a:r>
              <a:rPr lang="ru-RU" sz="2400" b="1" dirty="0">
                <a:solidFill>
                  <a:srgbClr val="101418"/>
                </a:solidFill>
                <a:latin typeface="Bookman Old Style" panose="02050604050505020204" pitchFamily="18" charset="0"/>
              </a:rPr>
              <a:t>)</a:t>
            </a:r>
          </a:p>
          <a:p>
            <a:pPr algn="just">
              <a:lnSpc>
                <a:spcPct val="150000"/>
              </a:lnSpc>
            </a:pPr>
            <a:r>
              <a:rPr lang="ru-RU" sz="2400" dirty="0">
                <a:solidFill>
                  <a:srgbClr val="202122"/>
                </a:solidFill>
                <a:latin typeface="Bookman Old Style" panose="02050604050505020204" pitchFamily="18" charset="0"/>
              </a:rPr>
              <a:t>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 — это интерпретация шаблона «</a:t>
            </a:r>
            <a:r>
              <a:rPr lang="ru-RU" sz="2400" i="1" dirty="0" err="1">
                <a:solidFill>
                  <a:srgbClr val="202122"/>
                </a:solidFill>
                <a:latin typeface="Bookman Old Style" panose="02050604050505020204" pitchFamily="18" charset="0"/>
              </a:rPr>
              <a:t>Information</a:t>
            </a:r>
            <a:r>
              <a:rPr lang="ru-RU" sz="2400" i="1" dirty="0">
                <a:solidFill>
                  <a:srgbClr val="202122"/>
                </a:solidFill>
                <a:latin typeface="Bookman Old Style" panose="02050604050505020204" pitchFamily="18" charset="0"/>
              </a:rPr>
              <a:t> </a:t>
            </a:r>
            <a:r>
              <a:rPr lang="ru-RU" sz="2400" i="1" dirty="0" err="1">
                <a:solidFill>
                  <a:srgbClr val="202122"/>
                </a:solidFill>
                <a:latin typeface="Bookman Old Style" panose="02050604050505020204" pitchFamily="18" charset="0"/>
              </a:rPr>
              <a:t>Expert</a:t>
            </a:r>
            <a:r>
              <a:rPr lang="ru-RU" sz="2400" dirty="0">
                <a:solidFill>
                  <a:srgbClr val="202122"/>
                </a:solidFill>
                <a:latin typeface="Bookman Old Style" panose="02050604050505020204" pitchFamily="18" charset="0"/>
              </a:rPr>
              <a:t>» (смотрите пункт № 1) в контексте создания объектов.</a:t>
            </a:r>
          </a:p>
          <a:p>
            <a:pPr algn="just">
              <a:lnSpc>
                <a:spcPct val="150000"/>
              </a:lnSpc>
            </a:pPr>
            <a:r>
              <a:rPr lang="ru-RU" sz="2400" b="1" dirty="0" smtClean="0">
                <a:solidFill>
                  <a:srgbClr val="202122"/>
                </a:solidFill>
                <a:latin typeface="Bookman Old Style" panose="02050604050505020204" pitchFamily="18" charset="0"/>
              </a:rPr>
              <a:t>Проблема</a:t>
            </a:r>
            <a:r>
              <a:rPr lang="ru-RU" sz="2400" b="1" dirty="0">
                <a:solidFill>
                  <a:srgbClr val="202122"/>
                </a:solidFill>
                <a:latin typeface="Bookman Old Style" panose="02050604050505020204" pitchFamily="18" charset="0"/>
              </a:rPr>
              <a:t>:</a:t>
            </a:r>
            <a:r>
              <a:rPr lang="ru-RU" sz="2400" dirty="0">
                <a:solidFill>
                  <a:srgbClr val="202122"/>
                </a:solidFill>
                <a:latin typeface="Bookman Old Style" panose="02050604050505020204" pitchFamily="18" charset="0"/>
              </a:rPr>
              <a:t> Кто отвечает за создание объекта некоторого класса A?</a:t>
            </a:r>
          </a:p>
          <a:p>
            <a:pPr algn="just">
              <a:lnSpc>
                <a:spcPct val="150000"/>
              </a:lnSpc>
            </a:pPr>
            <a:r>
              <a:rPr lang="ru-RU" sz="2400" b="1" dirty="0">
                <a:solidFill>
                  <a:srgbClr val="202122"/>
                </a:solidFill>
                <a:latin typeface="Bookman Old Style" panose="02050604050505020204" pitchFamily="18" charset="0"/>
              </a:rPr>
              <a:t>Решение:</a:t>
            </a:r>
            <a:r>
              <a:rPr lang="ru-RU" sz="2400" dirty="0">
                <a:solidFill>
                  <a:srgbClr val="202122"/>
                </a:solidFill>
                <a:latin typeface="Bookman Old Style" panose="02050604050505020204" pitchFamily="18" charset="0"/>
              </a:rPr>
              <a:t> Назначить классу B обязанность создавать объекты класса A, если класс B:</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содержит или</a:t>
            </a:r>
            <a:r>
              <a:rPr lang="ru-RU" sz="2400" dirty="0">
                <a:solidFill>
                  <a:srgbClr val="202122"/>
                </a:solidFill>
                <a:latin typeface="Bookman Old Style" panose="02050604050505020204" pitchFamily="18" charset="0"/>
              </a:rPr>
              <a:t> </a:t>
            </a:r>
            <a:r>
              <a:rPr lang="ru-RU" sz="2400" dirty="0" smtClean="0">
                <a:solidFill>
                  <a:srgbClr val="0645AD"/>
                </a:solidFill>
                <a:latin typeface="Bookman Old Style" panose="02050604050505020204" pitchFamily="18" charset="0"/>
                <a:hlinkClick r:id="rId3" tooltip="Агрегирование (программирование)"/>
              </a:rPr>
              <a:t>агрегирует</a:t>
            </a:r>
            <a:r>
              <a:rPr lang="ru-RU" sz="2400" dirty="0" smtClean="0">
                <a:solidFill>
                  <a:srgbClr val="0645AD"/>
                </a:solidFill>
                <a:latin typeface="Bookman Old Style" panose="02050604050505020204" pitchFamily="18" charset="0"/>
              </a:rPr>
              <a:t> </a:t>
            </a:r>
            <a:r>
              <a:rPr lang="ru-RU" sz="2400" dirty="0" smtClean="0">
                <a:solidFill>
                  <a:srgbClr val="202122"/>
                </a:solidFill>
                <a:latin typeface="Bookman Old Style" panose="02050604050505020204" pitchFamily="18" charset="0"/>
              </a:rPr>
              <a:t>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записывает 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активно использует объекты 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обладает данными для инициализации объектов A</a:t>
            </a:r>
          </a:p>
          <a:p>
            <a:pPr algn="just">
              <a:lnSpc>
                <a:spcPct val="150000"/>
              </a:lnSpc>
            </a:pPr>
            <a:r>
              <a:rPr lang="ru-RU" sz="2400" dirty="0" smtClean="0">
                <a:solidFill>
                  <a:srgbClr val="202122"/>
                </a:solidFill>
                <a:latin typeface="Bookman Old Style" panose="02050604050505020204" pitchFamily="18" charset="0"/>
              </a:rPr>
              <a:t>Большинство</a:t>
            </a:r>
            <a:r>
              <a:rPr lang="ru-RU" sz="2400" dirty="0">
                <a:solidFill>
                  <a:srgbClr val="202122"/>
                </a:solidFill>
                <a:latin typeface="Bookman Old Style" panose="02050604050505020204" pitchFamily="18" charset="0"/>
              </a:rPr>
              <a:t> </a:t>
            </a:r>
            <a:r>
              <a:rPr lang="ru-RU" sz="2400" dirty="0">
                <a:solidFill>
                  <a:srgbClr val="0645AD"/>
                </a:solidFill>
                <a:latin typeface="Bookman Old Style" panose="02050604050505020204" pitchFamily="18" charset="0"/>
                <a:hlinkClick r:id="rId4" tooltip="Порождающие шаблоны проектирования"/>
              </a:rPr>
              <a:t>порождающих шаблонов проектирования</a:t>
            </a:r>
            <a:r>
              <a:rPr lang="ru-RU" sz="2400" dirty="0">
                <a:solidFill>
                  <a:srgbClr val="202122"/>
                </a:solidFill>
                <a:latin typeface="Bookman Old Style" panose="02050604050505020204" pitchFamily="18" charset="0"/>
              </a:rPr>
              <a:t> так или иначе выводятся или опираются на 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a:t>
            </a:r>
            <a:endParaRPr lang="ru-RU" sz="2400" b="0" i="0" dirty="0">
              <a:solidFill>
                <a:srgbClr val="202122"/>
              </a:solidFill>
              <a:effectLst/>
              <a:latin typeface="Bookman Old Style" panose="02050604050505020204" pitchFamily="18" charset="0"/>
            </a:endParaRPr>
          </a:p>
        </p:txBody>
      </p:sp>
    </p:spTree>
    <p:extLst>
      <p:ext uri="{BB962C8B-B14F-4D97-AF65-F5344CB8AC3E}">
        <p14:creationId xmlns:p14="http://schemas.microsoft.com/office/powerpoint/2010/main" val="1897199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180105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3664"/>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3. Контроллер (</a:t>
            </a:r>
            <a:r>
              <a:rPr lang="ru-RU" sz="2400" b="1" dirty="0" err="1">
                <a:latin typeface="Bookman Old Style" panose="02050604050505020204" pitchFamily="18" charset="0"/>
              </a:rPr>
              <a:t>Controller</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Отвечает за операции, запросы которых приходят от пользователя, и может выполнять сценарии одного или нескольких </a:t>
            </a:r>
            <a:r>
              <a:rPr lang="ru-RU" sz="2400" dirty="0">
                <a:latin typeface="Bookman Old Style" panose="02050604050505020204" pitchFamily="18" charset="0"/>
                <a:hlinkClick r:id="rId3" tooltip="Прецедент (UML)"/>
              </a:rPr>
              <a:t>вариантов использования</a:t>
            </a:r>
            <a:r>
              <a:rPr lang="ru-RU" sz="2400" dirty="0">
                <a:latin typeface="Bookman Old Style" panose="02050604050505020204" pitchFamily="18" charset="0"/>
              </a:rPr>
              <a:t> (например, создание и удаление);</a:t>
            </a:r>
          </a:p>
          <a:p>
            <a:pPr algn="just">
              <a:lnSpc>
                <a:spcPct val="150000"/>
              </a:lnSpc>
            </a:pPr>
            <a:r>
              <a:rPr lang="ru-RU" sz="2400" dirty="0">
                <a:latin typeface="Bookman Old Style" panose="02050604050505020204" pitchFamily="18" charset="0"/>
              </a:rPr>
              <a:t>Не выполняет работу самостоятельно, а делегирует компетентным исполнителям;</a:t>
            </a:r>
          </a:p>
          <a:p>
            <a:pPr algn="just">
              <a:lnSpc>
                <a:spcPct val="150000"/>
              </a:lnSpc>
            </a:pPr>
            <a:r>
              <a:rPr lang="ru-RU" sz="2400" dirty="0">
                <a:latin typeface="Bookman Old Style" panose="02050604050505020204" pitchFamily="18" charset="0"/>
              </a:rPr>
              <a:t>Может представлять собой:</a:t>
            </a:r>
          </a:p>
          <a:p>
            <a:pPr lvl="1" algn="just">
              <a:lnSpc>
                <a:spcPct val="150000"/>
              </a:lnSpc>
            </a:pPr>
            <a:r>
              <a:rPr lang="ru-RU" sz="2400" dirty="0">
                <a:latin typeface="Bookman Old Style" panose="02050604050505020204" pitchFamily="18" charset="0"/>
              </a:rPr>
              <a:t>Систему в целом;</a:t>
            </a:r>
          </a:p>
          <a:p>
            <a:pPr lvl="1" algn="just">
              <a:lnSpc>
                <a:spcPct val="150000"/>
              </a:lnSpc>
            </a:pPr>
            <a:r>
              <a:rPr lang="ru-RU" sz="2400" dirty="0">
                <a:latin typeface="Bookman Old Style" panose="02050604050505020204" pitchFamily="18" charset="0"/>
              </a:rPr>
              <a:t>Подсистему;</a:t>
            </a:r>
          </a:p>
          <a:p>
            <a:pPr lvl="1" algn="just">
              <a:lnSpc>
                <a:spcPct val="150000"/>
              </a:lnSpc>
            </a:pPr>
            <a:r>
              <a:rPr lang="ru-RU" sz="2400" dirty="0">
                <a:latin typeface="Bookman Old Style" panose="02050604050505020204" pitchFamily="18" charset="0"/>
              </a:rPr>
              <a:t>Корневой объект;</a:t>
            </a:r>
          </a:p>
          <a:p>
            <a:pPr lvl="1" algn="just">
              <a:lnSpc>
                <a:spcPct val="150000"/>
              </a:lnSpc>
            </a:pPr>
            <a:r>
              <a:rPr lang="ru-RU" sz="2400" dirty="0">
                <a:latin typeface="Bookman Old Style" panose="02050604050505020204" pitchFamily="18" charset="0"/>
              </a:rPr>
              <a:t>Устройство.</a:t>
            </a:r>
          </a:p>
        </p:txBody>
      </p:sp>
    </p:spTree>
    <p:extLst>
      <p:ext uri="{BB962C8B-B14F-4D97-AF65-F5344CB8AC3E}">
        <p14:creationId xmlns:p14="http://schemas.microsoft.com/office/powerpoint/2010/main" val="1881600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86309"/>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4. Слабое (низкое) зацепление (</a:t>
            </a:r>
            <a:r>
              <a:rPr lang="ru-RU" sz="2400" b="1" dirty="0" err="1">
                <a:latin typeface="Bookman Old Style" panose="02050604050505020204" pitchFamily="18" charset="0"/>
              </a:rPr>
              <a:t>Low</a:t>
            </a:r>
            <a:r>
              <a:rPr lang="ru-RU" sz="2400" b="1" dirty="0">
                <a:latin typeface="Bookman Old Style" panose="02050604050505020204" pitchFamily="18" charset="0"/>
              </a:rPr>
              <a:t> </a:t>
            </a:r>
            <a:r>
              <a:rPr lang="ru-RU" sz="2400" b="1" dirty="0" err="1">
                <a:latin typeface="Bookman Old Style" panose="02050604050505020204" pitchFamily="18" charset="0"/>
              </a:rPr>
              <a:t>Coupling</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Зацепление (программирование)"/>
              </a:rPr>
              <a:t>Зацепление (программирование</a:t>
            </a:r>
            <a:r>
              <a:rPr lang="ru-RU" sz="2400" b="1" i="1" dirty="0" smtClean="0">
                <a:latin typeface="Bookman Old Style" panose="02050604050505020204" pitchFamily="18" charset="0"/>
                <a:hlinkClick r:id="rId3" tooltip="Зацепление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Зацепление</a:t>
            </a:r>
            <a:r>
              <a:rPr lang="ru-RU" sz="2400" dirty="0">
                <a:latin typeface="Bookman Old Style" panose="02050604050505020204" pitchFamily="18" charset="0"/>
              </a:rPr>
              <a:t> — мера того, насколько взаимозависимы разные подпрограммы или </a:t>
            </a:r>
            <a:r>
              <a:rPr lang="ru-RU" sz="2400" dirty="0" smtClean="0">
                <a:latin typeface="Bookman Old Style" panose="02050604050505020204" pitchFamily="18" charset="0"/>
              </a:rPr>
              <a:t>модули.</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Сильное</a:t>
            </a:r>
            <a:r>
              <a:rPr lang="ru-RU" sz="2400" dirty="0">
                <a:latin typeface="Bookman Old Style" panose="02050604050505020204" pitchFamily="18" charset="0"/>
              </a:rPr>
              <a:t> зацепление рассматривается как серьёзный </a:t>
            </a:r>
            <a:r>
              <a:rPr lang="ru-RU" sz="2400" b="1" dirty="0">
                <a:latin typeface="Bookman Old Style" panose="02050604050505020204" pitchFamily="18" charset="0"/>
              </a:rPr>
              <a:t>недостаток</a:t>
            </a:r>
            <a:r>
              <a:rPr lang="ru-RU" sz="2400" dirty="0">
                <a:latin typeface="Bookman Old Style" panose="02050604050505020204" pitchFamily="18" charset="0"/>
              </a:rPr>
              <a:t>, поскольку затрудняет понимание логики модулей, их модификацию, автономное тестирование, а также </a:t>
            </a:r>
            <a:r>
              <a:rPr lang="ru-RU" sz="2400" dirty="0" err="1">
                <a:latin typeface="Bookman Old Style" panose="02050604050505020204" pitchFamily="18" charset="0"/>
              </a:rPr>
              <a:t>переиспользование</a:t>
            </a:r>
            <a:r>
              <a:rPr lang="ru-RU" sz="2400" dirty="0">
                <a:latin typeface="Bookman Old Style" panose="02050604050505020204" pitchFamily="18" charset="0"/>
              </a:rPr>
              <a:t> по отдельности. </a:t>
            </a:r>
            <a:r>
              <a:rPr lang="ru-RU" sz="2400" b="1" dirty="0">
                <a:latin typeface="Bookman Old Style" panose="02050604050505020204" pitchFamily="18" charset="0"/>
              </a:rPr>
              <a:t>Слабое</a:t>
            </a:r>
            <a:r>
              <a:rPr lang="ru-RU" sz="2400" dirty="0">
                <a:latin typeface="Bookman Old Style" panose="02050604050505020204" pitchFamily="18" charset="0"/>
              </a:rPr>
              <a:t> зацепление, напротив, является признаком хорошо структурированной и хорошо спроектированной системы.</a:t>
            </a:r>
          </a:p>
        </p:txBody>
      </p:sp>
    </p:spTree>
    <p:extLst>
      <p:ext uri="{BB962C8B-B14F-4D97-AF65-F5344CB8AC3E}">
        <p14:creationId xmlns:p14="http://schemas.microsoft.com/office/powerpoint/2010/main" val="275395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5. Сильная (высокая) связность (</a:t>
            </a:r>
            <a:r>
              <a:rPr lang="ru-RU" sz="2400" b="1" dirty="0" err="1">
                <a:latin typeface="Bookman Old Style" panose="02050604050505020204" pitchFamily="18" charset="0"/>
              </a:rPr>
              <a:t>High</a:t>
            </a:r>
            <a:r>
              <a:rPr lang="ru-RU" sz="2400" b="1" dirty="0">
                <a:latin typeface="Bookman Old Style" panose="02050604050505020204" pitchFamily="18" charset="0"/>
              </a:rPr>
              <a:t> </a:t>
            </a:r>
            <a:r>
              <a:rPr lang="ru-RU" sz="2400" b="1" dirty="0" err="1">
                <a:latin typeface="Bookman Old Style" panose="02050604050505020204" pitchFamily="18" charset="0"/>
              </a:rPr>
              <a:t>Cohesion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Связность (программирование)"/>
              </a:rPr>
              <a:t>Связность (программирование</a:t>
            </a:r>
            <a:r>
              <a:rPr lang="ru-RU" sz="2400" b="1" i="1" dirty="0" smtClean="0">
                <a:latin typeface="Bookman Old Style" panose="02050604050505020204" pitchFamily="18" charset="0"/>
                <a:hlinkClick r:id="rId3" tooltip="Связность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Связность</a:t>
            </a:r>
            <a:r>
              <a:rPr lang="ru-RU" sz="2400" dirty="0">
                <a:latin typeface="Bookman Old Style" panose="02050604050505020204" pitchFamily="18" charset="0"/>
              </a:rPr>
              <a:t> — мера силы взаимосвязанности элементов внутри </a:t>
            </a:r>
            <a:r>
              <a:rPr lang="ru-RU" sz="2400" dirty="0">
                <a:latin typeface="Bookman Old Style" panose="02050604050505020204" pitchFamily="18" charset="0"/>
                <a:hlinkClick r:id="rId4" tooltip="Модуль (программирование)"/>
              </a:rPr>
              <a:t>модуля</a:t>
            </a:r>
            <a:r>
              <a:rPr lang="ru-RU" sz="2400" dirty="0">
                <a:latin typeface="Bookman Old Style" panose="02050604050505020204" pitchFamily="18" charset="0"/>
              </a:rPr>
              <a:t>; способ и степень, в которой задачи, выполняемые некоторым программным модулем, связаны друг с </a:t>
            </a:r>
            <a:r>
              <a:rPr lang="ru-RU" sz="2400" dirty="0" smtClean="0">
                <a:latin typeface="Bookman Old Style" panose="02050604050505020204" pitchFamily="18" charset="0"/>
              </a:rPr>
              <a:t>другом.</a:t>
            </a: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Сильная</a:t>
            </a:r>
            <a:r>
              <a:rPr lang="ru-RU" sz="2400" dirty="0">
                <a:latin typeface="Bookman Old Style" panose="02050604050505020204" pitchFamily="18" charset="0"/>
              </a:rPr>
              <a:t> связность класса / модуля означает, что его элементы тесно связаны и сфокусированы.</a:t>
            </a:r>
          </a:p>
          <a:p>
            <a:pPr algn="just">
              <a:lnSpc>
                <a:spcPct val="150000"/>
              </a:lnSpc>
            </a:pPr>
            <a:r>
              <a:rPr lang="ru-RU" sz="2400" b="1" dirty="0">
                <a:latin typeface="Bookman Old Style" panose="02050604050505020204" pitchFamily="18" charset="0"/>
              </a:rPr>
              <a:t>Слабая</a:t>
            </a:r>
            <a:r>
              <a:rPr lang="ru-RU" sz="2400" dirty="0">
                <a:latin typeface="Bookman Old Style" panose="02050604050505020204" pitchFamily="18" charset="0"/>
              </a:rPr>
              <a:t> (низкая) связность класса / модуля означает, что он не сфокусирован на одной цели, его элементы предназначены для слишком многих несвязанных обязанностей. Такой модуль трудно понять, использовать и поддерживать.</a:t>
            </a:r>
          </a:p>
        </p:txBody>
      </p:sp>
    </p:spTree>
    <p:extLst>
      <p:ext uri="{BB962C8B-B14F-4D97-AF65-F5344CB8AC3E}">
        <p14:creationId xmlns:p14="http://schemas.microsoft.com/office/powerpoint/2010/main" val="25372616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63231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6. Полиморфизм (</a:t>
            </a:r>
            <a:r>
              <a:rPr lang="ru-RU" sz="2400" b="1" dirty="0" err="1">
                <a:latin typeface="Bookman Old Style" panose="02050604050505020204" pitchFamily="18" charset="0"/>
              </a:rPr>
              <a:t>Polymorphism</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лиморфизм (информатика)"/>
              </a:rPr>
              <a:t>Полиморфизм (информатика</a:t>
            </a:r>
            <a:r>
              <a:rPr lang="ru-RU" sz="2400" i="1" dirty="0" smtClean="0">
                <a:latin typeface="Bookman Old Style" panose="02050604050505020204" pitchFamily="18" charset="0"/>
                <a:hlinkClick r:id="rId3" tooltip="Полиморфизм (информатика)"/>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Устройство и поведение системы:</a:t>
            </a:r>
          </a:p>
          <a:p>
            <a:pPr algn="just">
              <a:lnSpc>
                <a:spcPct val="150000"/>
              </a:lnSpc>
            </a:pPr>
            <a:r>
              <a:rPr lang="ru-RU" sz="2400" dirty="0">
                <a:latin typeface="Bookman Old Style" panose="02050604050505020204" pitchFamily="18" charset="0"/>
              </a:rPr>
              <a:t>Определяется данными;</a:t>
            </a:r>
          </a:p>
          <a:p>
            <a:pPr algn="just">
              <a:lnSpc>
                <a:spcPct val="150000"/>
              </a:lnSpc>
            </a:pPr>
            <a:r>
              <a:rPr lang="ru-RU" sz="2400" dirty="0">
                <a:latin typeface="Bookman Old Style" panose="02050604050505020204" pitchFamily="18" charset="0"/>
              </a:rPr>
              <a:t>Задано </a:t>
            </a:r>
            <a:r>
              <a:rPr lang="ru-RU" sz="2400" dirty="0">
                <a:latin typeface="Bookman Old Style" panose="02050604050505020204" pitchFamily="18" charset="0"/>
                <a:hlinkClick r:id="rId4" tooltip="Полиморфизм (программирование)"/>
              </a:rPr>
              <a:t>полиморфными операциями</a:t>
            </a:r>
            <a:r>
              <a:rPr lang="ru-RU" sz="2400" dirty="0">
                <a:latin typeface="Bookman Old Style" panose="02050604050505020204" pitchFamily="18" charset="0"/>
              </a:rPr>
              <a:t> её интерфейса</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Адаптация коммерческой системы к </a:t>
            </a:r>
            <a:r>
              <a:rPr lang="ru-RU" sz="2400" i="1" dirty="0">
                <a:latin typeface="Bookman Old Style" panose="02050604050505020204" pitchFamily="18" charset="0"/>
              </a:rPr>
              <a:t>многообразию</a:t>
            </a:r>
            <a:r>
              <a:rPr lang="ru-RU" sz="2400" dirty="0">
                <a:latin typeface="Bookman Old Style" panose="02050604050505020204" pitchFamily="18" charset="0"/>
              </a:rPr>
              <a:t> систем учёта налогов может быть обеспечена через внешний интерфейс объектов-адаптеров (см. также: Шаблон «</a:t>
            </a:r>
            <a:r>
              <a:rPr lang="ru-RU" sz="2400" dirty="0">
                <a:latin typeface="Bookman Old Style" panose="02050604050505020204" pitchFamily="18" charset="0"/>
                <a:hlinkClick r:id="rId5" tooltip="Адаптер (шаблон проектирования)"/>
              </a:rPr>
              <a:t>Адаптеры</a:t>
            </a:r>
            <a:r>
              <a:rPr lang="ru-RU" sz="2400" dirty="0">
                <a:latin typeface="Bookman Old Style" panose="02050604050505020204" pitchFamily="18" charset="0"/>
              </a:rPr>
              <a:t>»).</a:t>
            </a:r>
          </a:p>
        </p:txBody>
      </p:sp>
    </p:spTree>
    <p:extLst>
      <p:ext uri="{BB962C8B-B14F-4D97-AF65-F5344CB8AC3E}">
        <p14:creationId xmlns:p14="http://schemas.microsoft.com/office/powerpoint/2010/main" val="92439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424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7. Чистая выдумка (</a:t>
            </a:r>
            <a:r>
              <a:rPr lang="ru-RU" sz="2400" b="1" dirty="0" err="1">
                <a:latin typeface="Bookman Old Style" panose="02050604050505020204" pitchFamily="18" charset="0"/>
              </a:rPr>
              <a:t>Pure</a:t>
            </a:r>
            <a:r>
              <a:rPr lang="ru-RU" sz="2400" b="1" dirty="0">
                <a:latin typeface="Bookman Old Style" panose="02050604050505020204" pitchFamily="18" charset="0"/>
              </a:rPr>
              <a:t> </a:t>
            </a:r>
            <a:r>
              <a:rPr lang="ru-RU" sz="2400" b="1" dirty="0" err="1">
                <a:latin typeface="Bookman Old Style" panose="02050604050505020204" pitchFamily="18" charset="0"/>
              </a:rPr>
              <a:t>Fabrication</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Не относится к </a:t>
            </a:r>
            <a:r>
              <a:rPr lang="ru-RU" sz="2400" dirty="0">
                <a:latin typeface="Bookman Old Style" panose="02050604050505020204" pitchFamily="18" charset="0"/>
                <a:hlinkClick r:id="rId3" tooltip="Предметная область"/>
              </a:rPr>
              <a:t>предметной области</a:t>
            </a:r>
            <a:r>
              <a:rPr lang="ru-RU" sz="2400" dirty="0">
                <a:latin typeface="Bookman Old Style" panose="02050604050505020204" pitchFamily="18" charset="0"/>
              </a:rPr>
              <a:t>, но:</a:t>
            </a:r>
          </a:p>
          <a:p>
            <a:pPr algn="just">
              <a:lnSpc>
                <a:spcPct val="150000"/>
              </a:lnSpc>
            </a:pPr>
            <a:r>
              <a:rPr lang="ru-RU" sz="2400" dirty="0">
                <a:latin typeface="Bookman Old Style" panose="02050604050505020204" pitchFamily="18" charset="0"/>
              </a:rPr>
              <a:t>Уменьшает зацепление;</a:t>
            </a:r>
          </a:p>
          <a:p>
            <a:pPr algn="just">
              <a:lnSpc>
                <a:spcPct val="150000"/>
              </a:lnSpc>
            </a:pPr>
            <a:r>
              <a:rPr lang="ru-RU" sz="2400" dirty="0">
                <a:latin typeface="Bookman Old Style" panose="02050604050505020204" pitchFamily="18" charset="0"/>
              </a:rPr>
              <a:t>Повышает связность;</a:t>
            </a:r>
          </a:p>
          <a:p>
            <a:pPr algn="just">
              <a:lnSpc>
                <a:spcPct val="150000"/>
              </a:lnSpc>
            </a:pPr>
            <a:r>
              <a:rPr lang="ru-RU" sz="2400" dirty="0">
                <a:latin typeface="Bookman Old Style" panose="02050604050505020204" pitchFamily="18" charset="0"/>
              </a:rPr>
              <a:t>Упрощает </a:t>
            </a:r>
            <a:r>
              <a:rPr lang="ru-RU" sz="2400" dirty="0">
                <a:latin typeface="Bookman Old Style" panose="02050604050505020204" pitchFamily="18" charset="0"/>
                <a:hlinkClick r:id="rId4" tooltip="Повторное использование кода"/>
              </a:rPr>
              <a:t>повторное использование</a:t>
            </a:r>
            <a:r>
              <a:rPr lang="ru-RU" sz="2400"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a:t>
            </a:r>
            <a:r>
              <a:rPr lang="ru-RU" sz="2400" i="1" dirty="0" err="1">
                <a:latin typeface="Bookman Old Style" panose="02050604050505020204" pitchFamily="18" charset="0"/>
              </a:rPr>
              <a:t>Pure</a:t>
            </a:r>
            <a:r>
              <a:rPr lang="ru-RU" sz="2400" i="1" dirty="0">
                <a:latin typeface="Bookman Old Style" panose="02050604050505020204" pitchFamily="18" charset="0"/>
              </a:rPr>
              <a:t> </a:t>
            </a:r>
            <a:r>
              <a:rPr lang="ru-RU" sz="2400" i="1" dirty="0" err="1">
                <a:latin typeface="Bookman Old Style" panose="02050604050505020204" pitchFamily="18" charset="0"/>
              </a:rPr>
              <a:t>Fabrication</a:t>
            </a:r>
            <a:r>
              <a:rPr lang="ru-RU" sz="2400" dirty="0">
                <a:latin typeface="Bookman Old Style" panose="02050604050505020204" pitchFamily="18" charset="0"/>
              </a:rPr>
              <a:t>» отражает концепцию сервисов в модели </a:t>
            </a:r>
            <a:r>
              <a:rPr lang="ru-RU" sz="2400" dirty="0">
                <a:latin typeface="Bookman Old Style" panose="02050604050505020204" pitchFamily="18" charset="0"/>
                <a:hlinkClick r:id="rId5" tooltip="Предметно-ориентированное проектирование"/>
              </a:rPr>
              <a:t>предметно-ориентированного проектирования</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Пример задачи:</a:t>
            </a:r>
            <a:r>
              <a:rPr lang="ru-RU" sz="2400" dirty="0">
                <a:latin typeface="Bookman Old Style" panose="02050604050505020204" pitchFamily="18" charset="0"/>
              </a:rPr>
              <a:t> Не используя средства класса «А», внести его объекты в </a:t>
            </a:r>
            <a:r>
              <a:rPr lang="ru-RU" sz="2400" dirty="0">
                <a:latin typeface="Bookman Old Style" panose="02050604050505020204" pitchFamily="18" charset="0"/>
                <a:hlinkClick r:id="rId6" tooltip="База данных"/>
              </a:rPr>
              <a:t>базу данных</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Решение:</a:t>
            </a:r>
            <a:r>
              <a:rPr lang="ru-RU" sz="2400" dirty="0">
                <a:latin typeface="Bookman Old Style" panose="02050604050505020204" pitchFamily="18" charset="0"/>
              </a:rPr>
              <a:t> Создать класс «Б» для записи объектов класса «А» (см. также: </a:t>
            </a:r>
            <a:r>
              <a:rPr lang="ru-RU" sz="2400" i="1" dirty="0">
                <a:latin typeface="Bookman Old Style" panose="02050604050505020204" pitchFamily="18" charset="0"/>
              </a:rPr>
              <a:t>«</a:t>
            </a:r>
            <a:r>
              <a:rPr lang="ru-RU" sz="2400" b="1" i="1" dirty="0" err="1">
                <a:latin typeface="Bookman Old Style" panose="02050604050505020204" pitchFamily="18" charset="0"/>
                <a:hlinkClick r:id="rId7" tooltip="Data Access Object"/>
              </a:rPr>
              <a:t>Data</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Access</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Object</a:t>
            </a:r>
            <a:r>
              <a:rPr lang="ru-RU" sz="2400" dirty="0">
                <a:latin typeface="Bookman Old Style" panose="02050604050505020204" pitchFamily="18" charset="0"/>
              </a:rPr>
              <a:t>»).</a:t>
            </a:r>
          </a:p>
        </p:txBody>
      </p:sp>
    </p:spTree>
    <p:extLst>
      <p:ext uri="{BB962C8B-B14F-4D97-AF65-F5344CB8AC3E}">
        <p14:creationId xmlns:p14="http://schemas.microsoft.com/office/powerpoint/2010/main" val="41856929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078313"/>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8. Перенаправление (</a:t>
            </a:r>
            <a:r>
              <a:rPr lang="ru-RU" sz="2400" b="1" dirty="0" err="1">
                <a:latin typeface="Bookman Old Style" panose="02050604050505020204" pitchFamily="18" charset="0"/>
              </a:rPr>
              <a:t>Indirection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средник (шаблон проектирования)"/>
              </a:rPr>
              <a:t>Посредник (шаблон проектирования</a:t>
            </a:r>
            <a:r>
              <a:rPr lang="ru-RU" sz="2400" i="1" dirty="0" smtClean="0">
                <a:latin typeface="Bookman Old Style" panose="02050604050505020204" pitchFamily="18" charset="0"/>
                <a:hlinkClick r:id="rId3" tooltip="Посредник (шаблон проектирования)"/>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Слабое зацепление между элементами системы (и возможность повторного использования) обеспечивается назначением промежуточного объекта их </a:t>
            </a:r>
            <a:r>
              <a:rPr lang="ru-RU" sz="2400" b="1" dirty="0">
                <a:latin typeface="Bookman Old Style" panose="02050604050505020204" pitchFamily="18" charset="0"/>
              </a:rPr>
              <a:t>посредником</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В архитектуре </a:t>
            </a:r>
            <a:r>
              <a:rPr lang="ru-RU" sz="2400" dirty="0" err="1">
                <a:latin typeface="Bookman Old Style" panose="02050604050505020204" pitchFamily="18" charset="0"/>
                <a:hlinkClick r:id="rId4" tooltip="Model-view-controller"/>
              </a:rPr>
              <a:t>Model-View-Controller</a:t>
            </a:r>
            <a:r>
              <a:rPr lang="ru-RU" sz="2400" dirty="0">
                <a:latin typeface="Bookman Old Style" panose="02050604050505020204" pitchFamily="18" charset="0"/>
              </a:rPr>
              <a:t>, </a:t>
            </a:r>
            <a:r>
              <a:rPr lang="ru-RU" sz="2400" i="1" dirty="0">
                <a:latin typeface="Bookman Old Style" panose="02050604050505020204" pitchFamily="18" charset="0"/>
              </a:rPr>
              <a:t>контроллер</a:t>
            </a:r>
            <a:r>
              <a:rPr lang="ru-RU" sz="2400" dirty="0">
                <a:latin typeface="Bookman Old Style" panose="02050604050505020204" pitchFamily="18" charset="0"/>
              </a:rPr>
              <a:t> </a:t>
            </a:r>
            <a:r>
              <a:rPr lang="ru-RU" sz="2400" dirty="0" smtClean="0">
                <a:latin typeface="Bookman Old Style" panose="02050604050505020204" pitchFamily="18" charset="0"/>
              </a:rPr>
              <a:t>ослабляет </a:t>
            </a:r>
            <a:r>
              <a:rPr lang="ru-RU" sz="2400" dirty="0">
                <a:latin typeface="Bookman Old Style" panose="02050604050505020204" pitchFamily="18" charset="0"/>
              </a:rPr>
              <a:t>зацепление </a:t>
            </a:r>
            <a:r>
              <a:rPr lang="ru-RU" sz="2400" dirty="0" smtClean="0">
                <a:latin typeface="Bookman Old Style" panose="02050604050505020204" pitchFamily="18" charset="0"/>
              </a:rPr>
              <a:t>данных</a:t>
            </a:r>
            <a:r>
              <a:rPr lang="ru-RU" sz="2400" dirty="0">
                <a:latin typeface="Bookman Old Style" panose="02050604050505020204" pitchFamily="18" charset="0"/>
              </a:rPr>
              <a:t> с их </a:t>
            </a:r>
            <a:r>
              <a:rPr lang="ru-RU" sz="2400" dirty="0" smtClean="0">
                <a:latin typeface="Bookman Old Style" panose="02050604050505020204" pitchFamily="18" charset="0"/>
              </a:rPr>
              <a:t>представлением </a:t>
            </a:r>
            <a:r>
              <a:rPr lang="ru-RU" sz="2400" i="1" dirty="0" smtClean="0">
                <a:latin typeface="Bookman Old Style" panose="02050604050505020204" pitchFamily="18" charset="0"/>
              </a:rPr>
              <a:t>(англ. </a:t>
            </a:r>
            <a:r>
              <a:rPr lang="ru-RU" sz="2400" i="1" dirty="0" err="1" smtClean="0">
                <a:latin typeface="Bookman Old Style" panose="02050604050505020204" pitchFamily="18" charset="0"/>
              </a:rPr>
              <a:t>view</a:t>
            </a:r>
            <a:r>
              <a:rPr lang="ru-RU" sz="2400" i="1" dirty="0" smtClean="0">
                <a:latin typeface="Bookman Old Style" panose="02050604050505020204" pitchFamily="18" charset="0"/>
              </a:rPr>
              <a:t>)</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773832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35906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9. Устойчивость к изменениям (</a:t>
            </a:r>
            <a:r>
              <a:rPr lang="ru-RU" sz="2400" b="1" dirty="0" err="1">
                <a:latin typeface="Bookman Old Style" panose="02050604050505020204" pitchFamily="18" charset="0"/>
              </a:rPr>
              <a:t>Protected</a:t>
            </a:r>
            <a:r>
              <a:rPr lang="ru-RU" sz="2400" b="1" dirty="0">
                <a:latin typeface="Bookman Old Style" panose="02050604050505020204" pitchFamily="18" charset="0"/>
              </a:rPr>
              <a:t> </a:t>
            </a:r>
            <a:r>
              <a:rPr lang="ru-RU" sz="2400" b="1" dirty="0" err="1">
                <a:latin typeface="Bookman Old Style" panose="02050604050505020204" pitchFamily="18" charset="0"/>
              </a:rPr>
              <a:t>Variations</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Шаблон защищает элементы от изменения другими элементами (объектами или подсистемами) с помощью вынесения взаимодействия в фиксированный </a:t>
            </a:r>
            <a:r>
              <a:rPr lang="ru-RU" sz="2400" dirty="0">
                <a:latin typeface="Bookman Old Style" panose="02050604050505020204" pitchFamily="18" charset="0"/>
                <a:hlinkClick r:id="rId3" tooltip="Интерфейс (объектно-ориентированное программирование)"/>
              </a:rPr>
              <a:t>интерфейс</a:t>
            </a:r>
            <a:r>
              <a:rPr lang="ru-RU" sz="2400" dirty="0">
                <a:latin typeface="Bookman Old Style" panose="02050604050505020204" pitchFamily="18" charset="0"/>
              </a:rPr>
              <a:t>, через который (и только через который) возможно взаимодействие между элементами. Поведение может варьироваться лишь через создание другой реализации интерфейса.</a:t>
            </a:r>
          </a:p>
        </p:txBody>
      </p:sp>
    </p:spTree>
    <p:extLst>
      <p:ext uri="{BB962C8B-B14F-4D97-AF65-F5344CB8AC3E}">
        <p14:creationId xmlns:p14="http://schemas.microsoft.com/office/powerpoint/2010/main" val="7293955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12003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p>
        </p:txBody>
      </p:sp>
    </p:spTree>
    <p:extLst>
      <p:ext uri="{BB962C8B-B14F-4D97-AF65-F5344CB8AC3E}">
        <p14:creationId xmlns:p14="http://schemas.microsoft.com/office/powerpoint/2010/main" val="1471088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254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62364"/>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14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543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7404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lIns="360000" rIns="360000">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233723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416769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81142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15663</TotalTime>
  <Words>1548</Words>
  <Application>Microsoft Office PowerPoint</Application>
  <PresentationFormat>Широкоэкранный</PresentationFormat>
  <Paragraphs>337</Paragraphs>
  <Slides>37</Slides>
  <Notes>36</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37</vt:i4>
      </vt:variant>
    </vt:vector>
  </HeadingPairs>
  <TitlesOfParts>
    <vt:vector size="45" baseType="lpstr">
      <vt:lpstr>Arial</vt:lpstr>
      <vt:lpstr>Bookman Old Style</vt:lpstr>
      <vt:lpstr>Calibri</vt:lpstr>
      <vt:lpstr>Calibri Light</vt:lpstr>
      <vt:lpstr>Cascadia Mono</vt:lpstr>
      <vt:lpstr>Consolas</vt:lpstr>
      <vt:lpstr>Times New Roman</vt:lpstr>
      <vt:lpstr>Тема Office</vt:lpstr>
      <vt:lpstr>4 семестр Лекция 3.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926</cp:revision>
  <dcterms:modified xsi:type="dcterms:W3CDTF">2025-12-23T06:15:05Z</dcterms:modified>
</cp:coreProperties>
</file>

<file path=docProps/thumbnail.jpeg>
</file>